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3600"/>
            </a:pPr>
            <a:r>
              <a:t>Simple Reproducible </a:t>
            </a:r>
            <a:br/>
            <a:r>
              <a:t>Small Groups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778000" y="8624327"/>
            <a:ext cx="20828001" cy="1587501"/>
          </a:xfrm>
          <a:prstGeom prst="rect">
            <a:avLst/>
          </a:prstGeom>
        </p:spPr>
        <p:txBody>
          <a:bodyPr/>
          <a:lstStyle/>
          <a:p>
            <a:pPr>
              <a:defRPr sz="4300"/>
            </a:pPr>
            <a:r>
              <a:t>Tuesday Morning Mission Leaders Meeting Presentation </a:t>
            </a:r>
            <a:br/>
            <a:r>
              <a:t>by Jim Egli, Colorado Springs, CO, 10/2016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Talk About It!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676909">
              <a:spcBef>
                <a:spcPts val="4800"/>
              </a:spcBef>
              <a:buSzTx/>
              <a:buNone/>
              <a:defRPr sz="5740"/>
            </a:pPr>
            <a:r>
              <a:t>Discuss with 1 or 2 other people:</a:t>
            </a:r>
          </a:p>
          <a:p>
            <a:pPr marL="500280" indent="-500280" defTabSz="676909">
              <a:spcBef>
                <a:spcPts val="4800"/>
              </a:spcBef>
              <a:defRPr sz="5740"/>
            </a:pPr>
            <a:r>
              <a:t>What is 1 thing that stands out to you from what was just presented?</a:t>
            </a:r>
          </a:p>
          <a:p>
            <a:pPr marL="500280" indent="-500280" defTabSz="676909">
              <a:spcBef>
                <a:spcPts val="4800"/>
              </a:spcBef>
              <a:defRPr sz="5740"/>
            </a:pPr>
            <a:r>
              <a:t>Which of the 3 principles for moving from addition to multiplication…</a:t>
            </a:r>
            <a:br/>
            <a:r>
              <a:t>     1. Be Persistent</a:t>
            </a:r>
            <a:br/>
            <a:r>
              <a:t>     2. Be Eager to Learn</a:t>
            </a:r>
            <a:br/>
            <a:r>
              <a:t>     3. Keep Experimenting</a:t>
            </a:r>
            <a:br/>
            <a:r>
              <a:t>… is most important for you right now?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DMM Principles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1040739" y="2444860"/>
            <a:ext cx="22573186" cy="10276430"/>
          </a:xfrm>
          <a:prstGeom prst="rect">
            <a:avLst/>
          </a:prstGeom>
        </p:spPr>
        <p:txBody>
          <a:bodyPr/>
          <a:lstStyle/>
          <a:p>
            <a:pPr>
              <a:defRPr sz="6100"/>
            </a:pPr>
            <a:r>
              <a:t>Prayer is foundational.</a:t>
            </a:r>
          </a:p>
          <a:p>
            <a:pPr>
              <a:defRPr sz="6100"/>
            </a:pPr>
            <a:r>
              <a:t>Discipleship begins before conversion.</a:t>
            </a:r>
          </a:p>
          <a:p>
            <a:pPr>
              <a:defRPr sz="6100"/>
            </a:pPr>
            <a:r>
              <a:t>God is already drawing people and we just need to partner with him. (John 5:19) – “Do what the Father is doing!”</a:t>
            </a:r>
          </a:p>
          <a:p>
            <a:pPr>
              <a:defRPr sz="6100"/>
            </a:pPr>
            <a:r>
              <a:t>Simple and immediate obedience to the Bible is central.</a:t>
            </a:r>
          </a:p>
          <a:p>
            <a:pPr>
              <a:defRPr sz="6100"/>
            </a:pPr>
            <a:r>
              <a:t>The thrust of the groups is outward to more relational networks.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1689100" y="127000"/>
            <a:ext cx="21005800" cy="2286000"/>
          </a:xfrm>
          <a:prstGeom prst="rect">
            <a:avLst/>
          </a:prstGeom>
        </p:spPr>
        <p:txBody>
          <a:bodyPr/>
          <a:lstStyle/>
          <a:p>
            <a:pPr/>
            <a:r>
              <a:t>Discovery Group Format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1190766" y="2232145"/>
            <a:ext cx="22789956" cy="10890823"/>
          </a:xfrm>
          <a:prstGeom prst="rect">
            <a:avLst/>
          </a:prstGeom>
        </p:spPr>
        <p:txBody>
          <a:bodyPr/>
          <a:lstStyle/>
          <a:p>
            <a:pPr marL="438150" indent="-438150" defTabSz="569594">
              <a:spcBef>
                <a:spcPts val="4000"/>
              </a:spcBef>
              <a:defRPr sz="5727"/>
            </a:pPr>
            <a:r>
              <a:t>What are you thankful for this week? </a:t>
            </a:r>
          </a:p>
          <a:p>
            <a:pPr marL="438150" indent="-438150" defTabSz="569594">
              <a:spcBef>
                <a:spcPts val="4000"/>
              </a:spcBef>
              <a:defRPr sz="5727"/>
            </a:pPr>
            <a:r>
              <a:t>With whom did you share last week? How did it go with your “I Will’s”?</a:t>
            </a:r>
          </a:p>
          <a:p>
            <a:pPr marL="438150" indent="-438150" defTabSz="569594">
              <a:spcBef>
                <a:spcPts val="4000"/>
              </a:spcBef>
              <a:defRPr sz="5727"/>
            </a:pPr>
            <a:r>
              <a:t>What does it say? (Retell and read the passage out loud.) </a:t>
            </a:r>
          </a:p>
          <a:p>
            <a:pPr marL="438150" indent="-438150" defTabSz="569594">
              <a:spcBef>
                <a:spcPts val="4000"/>
              </a:spcBef>
              <a:defRPr sz="5727"/>
            </a:pPr>
            <a:r>
              <a:t>How would I say that? (Restate or retell in your own words.) </a:t>
            </a:r>
          </a:p>
          <a:p>
            <a:pPr marL="438150" indent="-438150" defTabSz="569594">
              <a:spcBef>
                <a:spcPts val="4000"/>
              </a:spcBef>
              <a:defRPr sz="5727"/>
            </a:pPr>
            <a:r>
              <a:t>What must I do to obey what I have learned? “I will...” </a:t>
            </a:r>
          </a:p>
          <a:p>
            <a:pPr marL="438150" indent="-438150" defTabSz="569594">
              <a:spcBef>
                <a:spcPts val="4000"/>
              </a:spcBef>
              <a:defRPr sz="5727"/>
            </a:pPr>
            <a:r>
              <a:t>With whom will you share what you learned this week? </a:t>
            </a:r>
          </a:p>
          <a:p>
            <a:pPr marL="438150" indent="-438150" defTabSz="569594">
              <a:spcBef>
                <a:spcPts val="4000"/>
              </a:spcBef>
              <a:defRPr sz="5727"/>
            </a:pPr>
            <a:r>
              <a:t>What is one challenge you are facing? How can our group can help?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5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Try It!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xfrm>
            <a:off x="1689100" y="3149600"/>
            <a:ext cx="21005800" cy="7416800"/>
          </a:xfrm>
          <a:prstGeom prst="rect">
            <a:avLst/>
          </a:prstGeom>
        </p:spPr>
        <p:txBody>
          <a:bodyPr/>
          <a:lstStyle/>
          <a:p>
            <a:pPr marL="0" indent="0" defTabSz="808990">
              <a:spcBef>
                <a:spcPts val="5700"/>
              </a:spcBef>
              <a:buSzTx/>
              <a:buNone/>
              <a:defRPr sz="7546"/>
            </a:pPr>
            <a:r>
              <a:t>Form groups of 4 or 5, then follow the Discovery Group format using Matthew 28:16-20, answering questions 1, 4, 5, 6, and 9.</a:t>
            </a:r>
          </a:p>
          <a:p>
            <a:pPr marL="622300" indent="-622300" defTabSz="808990">
              <a:spcBef>
                <a:spcPts val="5700"/>
              </a:spcBef>
              <a:defRPr sz="7546"/>
            </a:pPr>
            <a:r>
              <a:t>What did you learn?</a:t>
            </a:r>
          </a:p>
          <a:p>
            <a:pPr marL="622300" indent="-622300" defTabSz="808990">
              <a:spcBef>
                <a:spcPts val="5700"/>
              </a:spcBef>
              <a:defRPr sz="7546"/>
            </a:pPr>
            <a:r>
              <a:t>How did it go?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Kingdom is Like…</a:t>
            </a:r>
          </a:p>
        </p:txBody>
      </p:sp>
      <p:sp>
        <p:nvSpPr>
          <p:cNvPr id="123" name="Shape 123"/>
          <p:cNvSpPr/>
          <p:nvPr/>
        </p:nvSpPr>
        <p:spPr>
          <a:xfrm>
            <a:off x="18576743" y="2303365"/>
            <a:ext cx="247006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/>
            </a:lvl1pPr>
          </a:lstStyle>
          <a:p>
            <a:pPr/>
            <a:r>
              <a:t>Yeast</a:t>
            </a:r>
          </a:p>
        </p:txBody>
      </p:sp>
      <p:sp>
        <p:nvSpPr>
          <p:cNvPr id="124" name="Shape 124"/>
          <p:cNvSpPr/>
          <p:nvPr/>
        </p:nvSpPr>
        <p:spPr>
          <a:xfrm>
            <a:off x="2937444" y="10106742"/>
            <a:ext cx="71610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/>
            </a:lvl1pPr>
          </a:lstStyle>
          <a:p>
            <a:pPr/>
            <a:r>
              <a:t>A Mustard Seed</a:t>
            </a:r>
          </a:p>
        </p:txBody>
      </p:sp>
      <p:pic>
        <p:nvPicPr>
          <p:cNvPr id="12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9142" y="3295679"/>
            <a:ext cx="8189400" cy="5427409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  <p:pic>
        <p:nvPicPr>
          <p:cNvPr id="12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48612" y="4004469"/>
            <a:ext cx="6531277" cy="7993751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3"/>
      <p:bldP build="whole" bldLvl="1" animBg="1" rev="0" advAuto="0" spid="126" grpId="4"/>
      <p:bldP build="whole" bldLvl="1" animBg="1" rev="0" advAuto="0" spid="125" grpId="1"/>
      <p:bldP build="whole" bldLvl="1" animBg="1" rev="0" advAuto="0" spid="12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8828081" y="11597344"/>
            <a:ext cx="672783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/>
            </a:lvl1pPr>
          </a:lstStyle>
          <a:p>
            <a:pPr/>
            <a:r>
              <a:t>A Mustard Tree</a:t>
            </a:r>
          </a:p>
        </p:txBody>
      </p:sp>
      <p:pic>
        <p:nvPicPr>
          <p:cNvPr id="129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7185" y="1001781"/>
            <a:ext cx="16249630" cy="10082027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1689100" y="139700"/>
            <a:ext cx="21005800" cy="2286000"/>
          </a:xfrm>
          <a:prstGeom prst="rect">
            <a:avLst/>
          </a:prstGeom>
        </p:spPr>
        <p:txBody>
          <a:bodyPr/>
          <a:lstStyle/>
          <a:p>
            <a:pPr/>
            <a:r>
              <a:t>2 Paradigm Shifts</a:t>
            </a:r>
          </a:p>
        </p:txBody>
      </p:sp>
      <p:sp>
        <p:nvSpPr>
          <p:cNvPr id="132" name="Shape 132"/>
          <p:cNvSpPr/>
          <p:nvPr/>
        </p:nvSpPr>
        <p:spPr>
          <a:xfrm>
            <a:off x="2062358" y="2315652"/>
            <a:ext cx="741856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From “Doin’ the Stuff” to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Giving Away </a:t>
            </a:r>
            <a:r>
              <a:t>Leadership</a:t>
            </a:r>
          </a:p>
        </p:txBody>
      </p:sp>
      <p:pic>
        <p:nvPicPr>
          <p:cNvPr id="133" name="pasted-image-enhanc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212300">
            <a:off x="3200705" y="4396970"/>
            <a:ext cx="5447057" cy="8405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90500" dir="1660883">
              <a:srgbClr val="C0C0C0">
                <a:alpha val="50000"/>
              </a:srgbClr>
            </a:outerShdw>
          </a:effectLst>
        </p:spPr>
      </p:pic>
      <p:sp>
        <p:nvSpPr>
          <p:cNvPr id="134" name="Shape 134"/>
          <p:cNvSpPr/>
          <p:nvPr/>
        </p:nvSpPr>
        <p:spPr>
          <a:xfrm>
            <a:off x="12157761" y="11551627"/>
            <a:ext cx="9385781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From Giving Away to Creating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Systems</a:t>
            </a:r>
            <a:r>
              <a:t> to Fuel Growth</a:t>
            </a:r>
          </a:p>
        </p:txBody>
      </p:sp>
      <p:pic>
        <p:nvPicPr>
          <p:cNvPr id="13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37216">
            <a:off x="14677767" y="2718907"/>
            <a:ext cx="5470855" cy="8249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90500" dir="3536777">
              <a:srgbClr val="DCDEE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4"/>
      <p:bldP build="whole" bldLvl="1" animBg="1" rev="0" advAuto="0" spid="134" grpId="3"/>
      <p:bldP build="whole" bldLvl="1" animBg="1" rev="0" advAuto="0" spid="132" grpId="1"/>
      <p:bldP build="whole" bldLvl="1" animBg="1" rev="0" advAuto="0" spid="13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10640"/>
            </a:lvl1pPr>
          </a:lstStyle>
          <a:p>
            <a:pPr/>
            <a:r>
              <a:t>Addition or Multiplication Mindset?</a:t>
            </a:r>
          </a:p>
        </p:txBody>
      </p:sp>
      <p:graphicFrame>
        <p:nvGraphicFramePr>
          <p:cNvPr id="138" name="Table 138"/>
          <p:cNvGraphicFramePr/>
          <p:nvPr/>
        </p:nvGraphicFramePr>
        <p:xfrm>
          <a:off x="1778000" y="3898900"/>
          <a:ext cx="20828000" cy="80391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6938433"/>
                <a:gridCol w="6938433"/>
                <a:gridCol w="6938433"/>
              </a:tblGrid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The Leader Thinks…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Addition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Multiplication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10640"/>
            </a:lvl1pPr>
          </a:lstStyle>
          <a:p>
            <a:pPr/>
            <a:r>
              <a:t>Addition or Multiplication Mindset?</a:t>
            </a:r>
          </a:p>
        </p:txBody>
      </p:sp>
      <p:graphicFrame>
        <p:nvGraphicFramePr>
          <p:cNvPr id="141" name="Table 141"/>
          <p:cNvGraphicFramePr/>
          <p:nvPr/>
        </p:nvGraphicFramePr>
        <p:xfrm>
          <a:off x="1778000" y="3898900"/>
          <a:ext cx="20828000" cy="80391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6938433"/>
                <a:gridCol w="6938433"/>
                <a:gridCol w="6938433"/>
              </a:tblGrid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The Leader Thinks…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Addition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Multiplication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Growth Is Fueled by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Working Harder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Working Smarter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10640"/>
            </a:lvl1pPr>
          </a:lstStyle>
          <a:p>
            <a:pPr/>
            <a:r>
              <a:t>Addition or Multiplication Mindset?</a:t>
            </a:r>
          </a:p>
        </p:txBody>
      </p:sp>
      <p:graphicFrame>
        <p:nvGraphicFramePr>
          <p:cNvPr id="144" name="Table 144"/>
          <p:cNvGraphicFramePr/>
          <p:nvPr/>
        </p:nvGraphicFramePr>
        <p:xfrm>
          <a:off x="1778000" y="3898900"/>
          <a:ext cx="20828000" cy="80391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6938433"/>
                <a:gridCol w="6938433"/>
                <a:gridCol w="6938433"/>
              </a:tblGrid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The Leader Thinks…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Addition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Multiplication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Growth Is Fueled by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Working Harder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Working Smarter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They Need to Fix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People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System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10640"/>
            </a:lvl1pPr>
          </a:lstStyle>
          <a:p>
            <a:pPr/>
            <a:r>
              <a:t>Addition or Multiplication Mindset?</a:t>
            </a:r>
          </a:p>
        </p:txBody>
      </p:sp>
      <p:graphicFrame>
        <p:nvGraphicFramePr>
          <p:cNvPr id="147" name="Table 147"/>
          <p:cNvGraphicFramePr/>
          <p:nvPr/>
        </p:nvGraphicFramePr>
        <p:xfrm>
          <a:off x="1778000" y="3898900"/>
          <a:ext cx="20828000" cy="80391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6938433"/>
                <a:gridCol w="6938433"/>
                <a:gridCol w="6938433"/>
              </a:tblGrid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The Leader Thinks…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Addition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Multiplication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Growth Is Fueled by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Working Harder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Working Smarter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They Need to Fix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People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System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Organic Means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Simple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Complex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2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84225">
              <a:defRPr sz="10640"/>
            </a:lvl1pPr>
          </a:lstStyle>
          <a:p>
            <a:pPr/>
            <a:r>
              <a:t>Addition or Multiplication Mindset?</a:t>
            </a:r>
          </a:p>
        </p:txBody>
      </p:sp>
      <p:graphicFrame>
        <p:nvGraphicFramePr>
          <p:cNvPr id="150" name="Table 150"/>
          <p:cNvGraphicFramePr/>
          <p:nvPr/>
        </p:nvGraphicFramePr>
        <p:xfrm>
          <a:off x="1778000" y="3898900"/>
          <a:ext cx="20828000" cy="80391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6938433"/>
                <a:gridCol w="6938433"/>
                <a:gridCol w="6938433"/>
              </a:tblGrid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The Leader Thinks…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Addition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Multiplication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Growth Is Fueled by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Working Harder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Working Smarter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They Need to Fix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People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System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Organic Means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Simple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Complex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1605280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As Ministry Grows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Workload Grows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</a:rPr>
                        <a:t>Span of Care  Remains the Same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